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8ED5"/>
    <a:srgbClr val="3197D9"/>
    <a:srgbClr val="8EB4E3"/>
    <a:srgbClr val="81A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368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C133E432-23C1-4155-A514-8FEC3712C2A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224C7396-FC99-4A75-A842-CD5E1CCA6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388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C7396-FC99-4A75-A842-CD5E1CCA6F4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556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E42E56E1-C949-2829-6ECC-59D005DD418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8" b="98246" l="10000" r="90547">
                        <a14:foregroundMark x1="68281" y1="42105" x2="64219" y2="53618"/>
                        <a14:foregroundMark x1="64219" y1="53618" x2="62969" y2="62061"/>
                        <a14:foregroundMark x1="90547" y1="53180" x2="88750" y2="64474"/>
                        <a14:foregroundMark x1="88750" y1="64474" x2="88750" y2="64474"/>
                        <a14:foregroundMark x1="61797" y1="71930" x2="57031" y2="77193"/>
                        <a14:foregroundMark x1="57031" y1="77193" x2="41016" y2="83772"/>
                        <a14:foregroundMark x1="26641" y1="69079" x2="32578" y2="76974"/>
                        <a14:foregroundMark x1="32578" y1="76974" x2="45313" y2="81140"/>
                        <a14:foregroundMark x1="53281" y1="91447" x2="51875" y2="98246"/>
                        <a14:foregroundMark x1="72188" y1="45614" x2="70391" y2="679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8920" y="3239291"/>
            <a:ext cx="2148336" cy="1530689"/>
          </a:xfrm>
          <a:prstGeom prst="rect">
            <a:avLst/>
          </a:prstGeom>
        </p:spPr>
      </p:pic>
      <p:sp>
        <p:nvSpPr>
          <p:cNvPr id="18" name="Пятиугольник 17"/>
          <p:cNvSpPr/>
          <p:nvPr/>
        </p:nvSpPr>
        <p:spPr>
          <a:xfrm>
            <a:off x="3528176" y="5596899"/>
            <a:ext cx="2786138" cy="686432"/>
          </a:xfrm>
          <a:prstGeom prst="homePlate">
            <a:avLst>
              <a:gd name="adj" fmla="val 26411"/>
            </a:avLst>
          </a:prstGeom>
          <a:solidFill>
            <a:schemeClr val="tx2">
              <a:lumMod val="20000"/>
              <a:lumOff val="8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иугольник 18"/>
          <p:cNvSpPr/>
          <p:nvPr/>
        </p:nvSpPr>
        <p:spPr>
          <a:xfrm>
            <a:off x="3532771" y="4787182"/>
            <a:ext cx="2059604" cy="686432"/>
          </a:xfrm>
          <a:prstGeom prst="homePlate">
            <a:avLst>
              <a:gd name="adj" fmla="val 26411"/>
            </a:avLst>
          </a:prstGeom>
          <a:solidFill>
            <a:schemeClr val="tx2">
              <a:lumMod val="60000"/>
              <a:lumOff val="4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i.pinimg.com/originals/a4/31/92/a43192bc755b43f33225d456585e79bb.pn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26689">
            <a:off x="-1122838" y="579905"/>
            <a:ext cx="614713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ebpulse.imgsmail.ru/imgpreview?key=pic1581214409518756430&amp;mb=puls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92" y="2637483"/>
            <a:ext cx="5976664" cy="398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296816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09184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46032" y="260648"/>
            <a:ext cx="2592288" cy="40010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Управление Федеральной налоговой</a:t>
            </a:r>
          </a:p>
          <a:p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службы по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Краснодарскому краю</a:t>
            </a:r>
            <a:endParaRPr lang="ru-RU" sz="10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32656"/>
            <a:ext cx="331236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500" b="1" u="sng" dirty="0">
                <a:solidFill>
                  <a:schemeClr val="tx2"/>
                </a:solidFill>
              </a:rPr>
              <a:t>По каким налогам подается уведомление об исчисленных налогах?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464" y="1196752"/>
            <a:ext cx="297570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</a:pPr>
            <a:r>
              <a:rPr lang="ru-RU" sz="12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Юридические лица и индивидуальные предприниматели подают уведомление по:</a:t>
            </a:r>
          </a:p>
          <a:p>
            <a:pPr marL="285750" indent="-285750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ru-RU" sz="12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НДФЛ (агентский)</a:t>
            </a:r>
          </a:p>
          <a:p>
            <a:pPr marL="285750" indent="-285750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ru-RU" sz="12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страховым взносам</a:t>
            </a:r>
          </a:p>
          <a:p>
            <a:pPr marL="285750" indent="-285750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ru-RU" sz="12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транспортному и земельному налогам организаций</a:t>
            </a:r>
          </a:p>
          <a:p>
            <a:pPr marL="285750" indent="-285750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ru-RU" sz="12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налогу на имущество организаций</a:t>
            </a:r>
          </a:p>
          <a:p>
            <a:pPr marL="285750" indent="-285750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ru-RU" sz="12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налогу на прибыль для налоговых агентов</a:t>
            </a:r>
          </a:p>
          <a:p>
            <a:pPr marL="285750" indent="-285750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ru-RU" sz="12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УСН</a:t>
            </a:r>
          </a:p>
          <a:p>
            <a:pPr marL="285750" indent="-285750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ru-RU" sz="12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ЕСХН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92402" y="1481888"/>
            <a:ext cx="3384376" cy="132343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Уведомление об исчисленных суммах налогов и авансовых платежей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49146" y="3579781"/>
            <a:ext cx="29441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u="sng" dirty="0">
                <a:latin typeface="Bahnschrift" pitchFamily="34" charset="0"/>
                <a:cs typeface="Arial" pitchFamily="34" charset="0"/>
              </a:rPr>
              <a:t>Мы всегда на связи…</a:t>
            </a:r>
          </a:p>
        </p:txBody>
      </p:sp>
      <p:pic>
        <p:nvPicPr>
          <p:cNvPr id="15" name="Picture 6" descr="C:\Users\PC\Downloads\ea71fe4172f04df79e652a067e4a1bc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130" y="4810941"/>
            <a:ext cx="726534" cy="726534"/>
          </a:xfrm>
          <a:prstGeom prst="rect">
            <a:avLst/>
          </a:prstGeom>
          <a:noFill/>
          <a:ln>
            <a:solidFill>
              <a:srgbClr val="2DBDB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509703" y="4827283"/>
            <a:ext cx="2139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Сайт ФНС России –</a:t>
            </a:r>
            <a:r>
              <a:rPr lang="en-US" dirty="0"/>
              <a:t>www.nalog.gov.ru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09703" y="5608371"/>
            <a:ext cx="2786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Телефон горячей линии 8(800) 222-22-22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84C77E0-FCE3-F47C-3385-DF365F275F9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04" y="980728"/>
            <a:ext cx="1807955" cy="174724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0800608-5B3F-39FB-021D-05AEF34A4A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00" y="188640"/>
            <a:ext cx="642256" cy="62068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53764E2-0AEF-FCDD-4B21-3F0C0D7AEBCD}"/>
              </a:ext>
            </a:extLst>
          </p:cNvPr>
          <p:cNvSpPr txBox="1"/>
          <p:nvPr/>
        </p:nvSpPr>
        <p:spPr>
          <a:xfrm>
            <a:off x="128464" y="4797152"/>
            <a:ext cx="3024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ea typeface="Arial Unicode MS" pitchFamily="34" charset="-122"/>
              </a:rPr>
              <a:t>Налоговые агенты по НДФЛ представляют уведомление </a:t>
            </a:r>
            <a:r>
              <a:rPr lang="ru-RU" sz="1200" b="1" dirty="0">
                <a:ea typeface="Arial Unicode MS" pitchFamily="34" charset="-122"/>
              </a:rPr>
              <a:t>дважды </a:t>
            </a:r>
            <a:r>
              <a:rPr lang="ru-RU" sz="1200" dirty="0">
                <a:ea typeface="Arial Unicode MS" pitchFamily="34" charset="-122"/>
              </a:rPr>
              <a:t>в месяц, а именно:</a:t>
            </a:r>
          </a:p>
        </p:txBody>
      </p:sp>
      <p:graphicFrame>
        <p:nvGraphicFramePr>
          <p:cNvPr id="28" name="Таблица 27">
            <a:extLst>
              <a:ext uri="{FF2B5EF4-FFF2-40B4-BE49-F238E27FC236}">
                <a16:creationId xmlns:a16="http://schemas.microsoft.com/office/drawing/2014/main" xmlns="" id="{01774FBA-E58E-0C6F-52EB-189A4E72A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008866"/>
              </p:ext>
            </p:extLst>
          </p:nvPr>
        </p:nvGraphicFramePr>
        <p:xfrm>
          <a:off x="128464" y="5301208"/>
          <a:ext cx="3024336" cy="140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xmlns="" val="181365881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3396699858"/>
                    </a:ext>
                  </a:extLst>
                </a:gridCol>
              </a:tblGrid>
              <a:tr h="35714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Срок представления уведомления</a:t>
                      </a: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За какой отчетный период</a:t>
                      </a:r>
                    </a:p>
                  </a:txBody>
                  <a:tcPr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5832740"/>
                  </a:ext>
                </a:extLst>
              </a:tr>
              <a:tr h="357142">
                <a:tc>
                  <a:txBody>
                    <a:bodyPr/>
                    <a:lstStyle/>
                    <a:p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</a:rPr>
                        <a:t>Не позднее </a:t>
                      </a: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</a:rPr>
                        <a:t>25-го числа</a:t>
                      </a: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</a:rPr>
                        <a:t> текущего месяца</a:t>
                      </a:r>
                      <a:endParaRPr lang="ru-RU" sz="1050" b="0" i="0" kern="1200" dirty="0">
                        <a:solidFill>
                          <a:schemeClr val="tx1"/>
                        </a:solidFill>
                        <a:effectLst/>
                        <a:latin typeface="GolosTextWebRegular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kern="1200" dirty="0">
                          <a:solidFill>
                            <a:schemeClr val="dk1"/>
                          </a:solidFill>
                          <a:effectLst/>
                        </a:rPr>
                        <a:t>С 1 по 22 число </a:t>
                      </a:r>
                      <a:r>
                        <a:rPr lang="ru-RU" sz="1050" b="0" kern="1200" dirty="0">
                          <a:solidFill>
                            <a:schemeClr val="dk1"/>
                          </a:solidFill>
                          <a:effectLst/>
                        </a:rPr>
                        <a:t>текущего месяца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0251865"/>
                  </a:ext>
                </a:extLst>
              </a:tr>
              <a:tr h="357142"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Не позднее 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</a:rPr>
                        <a:t>3-го числа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 следующего месяца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С 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</a:rPr>
                        <a:t>23 числа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текущего месяца по последнее число месяца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5170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879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DC242B4-C2FB-D763-8335-9F8CE0DEE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035" y="0"/>
            <a:ext cx="3322075" cy="1563330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8EC03E08-7B6F-CA2F-6145-60FA11CB2B56}"/>
              </a:ext>
            </a:extLst>
          </p:cNvPr>
          <p:cNvSpPr/>
          <p:nvPr/>
        </p:nvSpPr>
        <p:spPr>
          <a:xfrm>
            <a:off x="3291840" y="2871766"/>
            <a:ext cx="3327136" cy="451413"/>
          </a:xfrm>
          <a:prstGeom prst="rect">
            <a:avLst/>
          </a:prstGeom>
          <a:solidFill>
            <a:srgbClr val="3197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tc-slang.ru/uploads/srok-aposti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74" y="3861100"/>
            <a:ext cx="704528" cy="41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540" l="3072" r="96246">
                        <a14:foregroundMark x1="48919" y1="6813" x2="48919" y2="6813"/>
                        <a14:foregroundMark x1="53811" y1="5839" x2="53811" y2="5839"/>
                        <a14:foregroundMark x1="47099" y1="7543" x2="47099" y2="7543"/>
                        <a14:foregroundMark x1="50284" y1="6569" x2="50284" y2="6569"/>
                        <a14:foregroundMark x1="46303" y1="6813" x2="46303" y2="6813"/>
                        <a14:foregroundMark x1="47554" y1="6813" x2="47554" y2="6813"/>
                        <a14:foregroundMark x1="91240" y1="50852" x2="91240" y2="50852"/>
                        <a14:backgroundMark x1="45051" y1="1217" x2="45051" y2="1217"/>
                        <a14:backgroundMark x1="62799" y1="1703" x2="62799" y2="1703"/>
                        <a14:backgroundMark x1="56883" y1="973" x2="56883" y2="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910" y="3969005"/>
            <a:ext cx="1296144" cy="60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927"/>
            <a:ext cx="576064" cy="576064"/>
          </a:xfrm>
          <a:prstGeom prst="rect">
            <a:avLst/>
          </a:prstGeom>
        </p:spPr>
      </p:pic>
      <p:cxnSp>
        <p:nvCxnSpPr>
          <p:cNvPr id="2" name="Прямая соединительная линия 1"/>
          <p:cNvCxnSpPr/>
          <p:nvPr/>
        </p:nvCxnSpPr>
        <p:spPr>
          <a:xfrm>
            <a:off x="3296816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6614765" y="-1788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0" y="368803"/>
            <a:ext cx="2936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400" b="1" u="sng" dirty="0">
                <a:solidFill>
                  <a:schemeClr val="tx2"/>
                </a:solidFill>
              </a:rPr>
              <a:t>Что такое уведомление по ЕНП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30" y="152779"/>
            <a:ext cx="576064" cy="5760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147" y="810683"/>
            <a:ext cx="3053315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/>
              <a:t>Организациям и ИП, уплачивающим налоги и взносы единым налоговым платежом (ЕНП), необходимо представлять в налоговый орган </a:t>
            </a:r>
            <a:r>
              <a:rPr lang="ru-RU" sz="1200" b="1" dirty="0">
                <a:solidFill>
                  <a:srgbClr val="558ED5"/>
                </a:solidFill>
              </a:rPr>
              <a:t>Уведомление об исчисленных суммах налогов, авансовых платежей по налогам, сборов и страховых взносов. </a:t>
            </a:r>
            <a:r>
              <a:rPr lang="ru-RU" sz="1200" dirty="0"/>
              <a:t>В данном документе содержится информация о начисленных суммах налогов и взносов, которая позволяет правильно распределить уплаченные в составе ЕНП средства по соответствующим КБК и ОКТМО для расчетов с бюджетом.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4488" y="3363927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400" b="1" u="sng" dirty="0">
                <a:solidFill>
                  <a:schemeClr val="tx2"/>
                </a:solidFill>
              </a:rPr>
              <a:t>Способы подачи уведомления об исчисленных налогах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988755"/>
            <a:ext cx="282422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ru-RU" sz="1200" dirty="0">
                <a:latin typeface="GolosTextWebRegular"/>
              </a:rPr>
              <a:t>п</a:t>
            </a:r>
            <a:r>
              <a:rPr lang="ru-RU" sz="1200" b="0" i="0" dirty="0">
                <a:effectLst/>
                <a:latin typeface="GolosTextWebRegular"/>
              </a:rPr>
              <a:t>о ТКС с усиленной квалифицированной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ru-RU" sz="1200" dirty="0">
                <a:latin typeface="GolosTextWebRegular"/>
              </a:rPr>
              <a:t>     </a:t>
            </a:r>
            <a:r>
              <a:rPr lang="ru-RU" sz="1200" b="0" i="0" dirty="0">
                <a:effectLst/>
                <a:latin typeface="GolosTextWebRegular"/>
              </a:rPr>
              <a:t>электронной подписью</a:t>
            </a:r>
          </a:p>
          <a:p>
            <a:pPr marL="179388" indent="-179388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ru-RU" sz="1200" b="0" i="0" dirty="0">
                <a:effectLst/>
                <a:latin typeface="GolosTextWebRegular"/>
              </a:rPr>
              <a:t>через ЛК налогоплательщика с усиленной квалифицированной электронной подписью, а для предпринимателей с неквалифицированной электронной подписью</a:t>
            </a:r>
          </a:p>
          <a:p>
            <a:pPr marL="179388" indent="-179388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ru-RU" sz="1200" b="0" i="0" dirty="0">
                <a:effectLst/>
                <a:latin typeface="GolosTextWebRegular"/>
              </a:rPr>
              <a:t>на бумаге, если допускается такой способ представления (например, при среднесписочной численности за предшествующий календарный год не более 100 человек)</a:t>
            </a:r>
          </a:p>
          <a:p>
            <a:pPr indent="179388">
              <a:buClr>
                <a:schemeClr val="tx2">
                  <a:lumMod val="60000"/>
                  <a:lumOff val="40000"/>
                </a:schemeClr>
              </a:buClr>
            </a:pPr>
            <a:endParaRPr lang="ru-RU" sz="1200" dirty="0"/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endParaRPr lang="ru-RU" sz="1200" dirty="0"/>
          </a:p>
          <a:p>
            <a:r>
              <a:rPr lang="ru-RU" dirty="0"/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701737" y="3789092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400" b="1" u="sng" dirty="0">
                <a:solidFill>
                  <a:schemeClr val="tx2"/>
                </a:solidFill>
              </a:rPr>
              <a:t>Срок подачи уведомления об исчисленных налогах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08391" y="4269998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Уведомление</a:t>
            </a:r>
            <a:r>
              <a:rPr lang="ru-RU" sz="1100" dirty="0"/>
              <a:t> - не позднее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25-ого </a:t>
            </a: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числа </a:t>
            </a:r>
            <a:r>
              <a:rPr lang="ru-RU" sz="1100" dirty="0"/>
              <a:t>месяца </a:t>
            </a:r>
            <a:r>
              <a:rPr lang="ru-RU" sz="1050" dirty="0"/>
              <a:t>(если 25-е число попадает на выходной – срок переносится на ближайший рабочий день)</a:t>
            </a:r>
          </a:p>
          <a:p>
            <a:pPr>
              <a:spcAft>
                <a:spcPts val="600"/>
              </a:spcAft>
            </a:pP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Декларации и расчеты</a:t>
            </a:r>
            <a:r>
              <a:rPr lang="ru-RU" sz="1100" dirty="0"/>
              <a:t>–не позднее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25-ого </a:t>
            </a:r>
            <a:r>
              <a:rPr lang="ru-RU" sz="1100" b="1" dirty="0">
                <a:solidFill>
                  <a:srgbClr val="558ED5"/>
                </a:solidFill>
              </a:rPr>
              <a:t>числа</a:t>
            </a:r>
          </a:p>
          <a:p>
            <a:pPr>
              <a:spcAft>
                <a:spcPts val="600"/>
              </a:spcAft>
            </a:pP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НДФЛ</a:t>
            </a:r>
            <a:r>
              <a:rPr lang="ru-RU" sz="1100" b="1" dirty="0">
                <a:solidFill>
                  <a:schemeClr val="tx2"/>
                </a:solidFill>
              </a:rPr>
              <a:t> </a:t>
            </a:r>
            <a:r>
              <a:rPr lang="ru-RU" sz="1100" dirty="0"/>
              <a:t>за период с 23 декабря по 31 декабря – не позднее 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последнего рабочего дня года</a:t>
            </a:r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>
            <a:off x="0" y="3272255"/>
            <a:ext cx="32857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87317" y="1550512"/>
            <a:ext cx="3083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400" b="1" u="sng" dirty="0">
                <a:solidFill>
                  <a:schemeClr val="tx2"/>
                </a:solidFill>
              </a:rPr>
              <a:t>По какой форме подавать уведомление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531" y="1546655"/>
            <a:ext cx="576064" cy="576064"/>
          </a:xfrm>
          <a:prstGeom prst="rect">
            <a:avLst/>
          </a:prstGeom>
        </p:spPr>
      </p:pic>
      <p:pic>
        <p:nvPicPr>
          <p:cNvPr id="31" name="Рисунок 30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99" y="5707900"/>
            <a:ext cx="1023517" cy="92302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3933993" y="5754675"/>
            <a:ext cx="14401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b="1" dirty="0">
                <a:solidFill>
                  <a:schemeClr val="accent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Отсканировав </a:t>
            </a:r>
            <a:r>
              <a:rPr lang="en-US" sz="900" b="1" dirty="0">
                <a:solidFill>
                  <a:schemeClr val="accent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QR-</a:t>
            </a:r>
            <a:r>
              <a:rPr lang="ru-RU" sz="900" b="1" dirty="0">
                <a:solidFill>
                  <a:schemeClr val="accent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код , вы сможете перейти на </a:t>
            </a:r>
            <a:r>
              <a:rPr lang="ru-RU" sz="900" b="1" dirty="0" err="1">
                <a:solidFill>
                  <a:schemeClr val="accent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промостраницу</a:t>
            </a:r>
            <a:r>
              <a:rPr lang="ru-RU" sz="900" b="1" dirty="0">
                <a:solidFill>
                  <a:schemeClr val="accent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 ЕНС в раздел «Уведомление об исчисленных суммах »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080" y="5877272"/>
            <a:ext cx="645553" cy="64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6537176" y="4099724"/>
            <a:ext cx="3744416" cy="2421850"/>
            <a:chOff x="2394000" y="681980"/>
            <a:chExt cx="10809790" cy="5710106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25" t="14694" r="24709" b="55593"/>
            <a:stretch/>
          </p:blipFill>
          <p:spPr bwMode="auto">
            <a:xfrm>
              <a:off x="2809762" y="1127648"/>
              <a:ext cx="8938866" cy="3021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Стрелка углом 36"/>
            <p:cNvSpPr/>
            <p:nvPr/>
          </p:nvSpPr>
          <p:spPr>
            <a:xfrm flipV="1">
              <a:off x="5879976" y="2528900"/>
              <a:ext cx="4545148" cy="205783"/>
            </a:xfrm>
            <a:prstGeom prst="bent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rgbClr val="00206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501343" y="1424802"/>
              <a:ext cx="2564886" cy="653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rgbClr val="002060"/>
                  </a:solidFill>
                </a:rPr>
                <a:t>КПП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293462" y="2379745"/>
              <a:ext cx="2286686" cy="616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>
                  <a:solidFill>
                    <a:srgbClr val="002060"/>
                  </a:solidFill>
                </a:rPr>
                <a:t>КОД НО</a:t>
              </a:r>
            </a:p>
          </p:txBody>
        </p:sp>
        <p:pic>
          <p:nvPicPr>
            <p:cNvPr id="40" name="Picture 3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44" t="14435" r="24813" b="61239"/>
            <a:stretch/>
          </p:blipFill>
          <p:spPr bwMode="auto">
            <a:xfrm>
              <a:off x="2809762" y="3348123"/>
              <a:ext cx="8938866" cy="1791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Стрелка вправо 40"/>
            <p:cNvSpPr/>
            <p:nvPr/>
          </p:nvSpPr>
          <p:spPr>
            <a:xfrm flipV="1">
              <a:off x="10715601" y="4418528"/>
              <a:ext cx="339236" cy="45719"/>
            </a:xfrm>
            <a:prstGeom prst="right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chemeClr val="tx1"/>
                </a:solidFill>
              </a:endParaRPr>
            </a:p>
          </p:txBody>
        </p:sp>
        <p:sp>
          <p:nvSpPr>
            <p:cNvPr id="42" name="Стрелка вправо 41"/>
            <p:cNvSpPr/>
            <p:nvPr/>
          </p:nvSpPr>
          <p:spPr>
            <a:xfrm>
              <a:off x="8783649" y="4199714"/>
              <a:ext cx="625915" cy="61408"/>
            </a:xfrm>
            <a:prstGeom prst="right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chemeClr val="tx1"/>
                </a:solidFill>
              </a:endParaRPr>
            </a:p>
          </p:txBody>
        </p:sp>
        <p:sp>
          <p:nvSpPr>
            <p:cNvPr id="43" name="Стрелка углом 42"/>
            <p:cNvSpPr/>
            <p:nvPr/>
          </p:nvSpPr>
          <p:spPr>
            <a:xfrm>
              <a:off x="7675834" y="3801050"/>
              <a:ext cx="3276699" cy="178885"/>
            </a:xfrm>
            <a:prstGeom prst="bent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709223" y="3568181"/>
              <a:ext cx="1623378" cy="653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rgbClr val="002060"/>
                  </a:solidFill>
                </a:rPr>
                <a:t>КПП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254060" y="3907734"/>
              <a:ext cx="2339063" cy="616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>
                  <a:solidFill>
                    <a:srgbClr val="002060"/>
                  </a:solidFill>
                </a:rPr>
                <a:t>ОКТМО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917104" y="4077510"/>
              <a:ext cx="2286686" cy="653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rgbClr val="002060"/>
                  </a:solidFill>
                </a:rPr>
                <a:t>КБК</a:t>
              </a:r>
            </a:p>
          </p:txBody>
        </p:sp>
        <p:sp>
          <p:nvSpPr>
            <p:cNvPr id="47" name="Развернутая стрелка 46"/>
            <p:cNvSpPr/>
            <p:nvPr/>
          </p:nvSpPr>
          <p:spPr>
            <a:xfrm rot="5400000">
              <a:off x="9793127" y="5085613"/>
              <a:ext cx="1168132" cy="167558"/>
            </a:xfrm>
            <a:prstGeom prst="uturnArrow">
              <a:avLst>
                <a:gd name="adj1" fmla="val 25000"/>
                <a:gd name="adj2" fmla="val 25000"/>
                <a:gd name="adj3" fmla="val 25000"/>
                <a:gd name="adj4" fmla="val 43750"/>
                <a:gd name="adj5" fmla="val 81285"/>
              </a:avLst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chemeClr val="tx1"/>
                </a:solidFill>
              </a:endParaRPr>
            </a:p>
          </p:txBody>
        </p:sp>
        <p:sp>
          <p:nvSpPr>
            <p:cNvPr id="48" name="Развернутая стрелка 47"/>
            <p:cNvSpPr/>
            <p:nvPr/>
          </p:nvSpPr>
          <p:spPr>
            <a:xfrm rot="5400000">
              <a:off x="6942073" y="5355191"/>
              <a:ext cx="1332192" cy="216025"/>
            </a:xfrm>
            <a:prstGeom prst="uturn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chemeClr val="tx1"/>
                </a:solidFill>
              </a:endParaRPr>
            </a:p>
          </p:txBody>
        </p:sp>
        <p:sp>
          <p:nvSpPr>
            <p:cNvPr id="49" name="Развернутая стрелка 48"/>
            <p:cNvSpPr/>
            <p:nvPr/>
          </p:nvSpPr>
          <p:spPr>
            <a:xfrm rot="5400000">
              <a:off x="7123752" y="5086801"/>
              <a:ext cx="531846" cy="220961"/>
            </a:xfrm>
            <a:prstGeom prst="uturn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chemeClr val="tx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529304" y="5435723"/>
              <a:ext cx="3326089" cy="58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solidFill>
                    <a:srgbClr val="002060"/>
                  </a:solidFill>
                </a:rPr>
                <a:t>Сумма к уплате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25523" y="5775276"/>
              <a:ext cx="5837810" cy="616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b="1" dirty="0">
                  <a:solidFill>
                    <a:srgbClr val="002060"/>
                  </a:solidFill>
                </a:rPr>
                <a:t>Код отчетного периода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394000" y="5159471"/>
              <a:ext cx="5462827" cy="544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solidFill>
                    <a:srgbClr val="002060"/>
                  </a:solidFill>
                </a:rPr>
                <a:t>Год, за который платится налог</a:t>
              </a:r>
            </a:p>
          </p:txBody>
        </p:sp>
        <p:sp>
          <p:nvSpPr>
            <p:cNvPr id="53" name="Стрелка углом 52"/>
            <p:cNvSpPr/>
            <p:nvPr/>
          </p:nvSpPr>
          <p:spPr>
            <a:xfrm>
              <a:off x="6416851" y="960359"/>
              <a:ext cx="2788595" cy="178309"/>
            </a:xfrm>
            <a:prstGeom prst="bent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rgbClr val="002060"/>
                </a:solidFill>
              </a:endParaRPr>
            </a:p>
          </p:txBody>
        </p:sp>
        <p:sp>
          <p:nvSpPr>
            <p:cNvPr id="54" name="Стрелка углом 53"/>
            <p:cNvSpPr/>
            <p:nvPr/>
          </p:nvSpPr>
          <p:spPr>
            <a:xfrm rot="10800000" flipH="1">
              <a:off x="6498051" y="1628800"/>
              <a:ext cx="4222942" cy="189522"/>
            </a:xfrm>
            <a:prstGeom prst="bentArrow">
              <a:avLst>
                <a:gd name="adj1" fmla="val 25000"/>
                <a:gd name="adj2" fmla="val 25687"/>
                <a:gd name="adj3" fmla="val 25000"/>
                <a:gd name="adj4" fmla="val 49247"/>
              </a:avLst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rgbClr val="00206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046179" y="681980"/>
              <a:ext cx="2709708" cy="653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rgbClr val="002060"/>
                  </a:solidFill>
                </a:rPr>
                <a:t>ИНН</a:t>
              </a:r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6598869" y="116632"/>
            <a:ext cx="3312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400" b="1" u="sng" dirty="0">
                <a:solidFill>
                  <a:schemeClr val="tx2"/>
                </a:solidFill>
              </a:rPr>
              <a:t>У налогоплательщиков, применяющих УСН, есть возможность представлять  уведомления с отрицательным значением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717058" y="1099035"/>
            <a:ext cx="30963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Если сумма авансового платежа, включенная в совокупную обязанность налогоплательщика по налогу за отчетный период, рассчитанная нарастающим итогом с начала налогового периода, меньше суммы авансового платежа по налогу, рассчитанной за предыдущий отчетный период этого же налогового периода, 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налогоплательщик вправе представить уведомление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об исчисленных суммах налогов, сборов, авансовых платежей по налогам, страховых взносов с указанием суммы авансового платежа 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 отрицательным значением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в размере разницы для уменьшения совокупной обязанности.</a:t>
            </a:r>
            <a:endParaRPr lang="ru-RU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27D3184-E419-DF60-ABDA-C46B1134ABA1}"/>
              </a:ext>
            </a:extLst>
          </p:cNvPr>
          <p:cNvSpPr txBox="1"/>
          <p:nvPr/>
        </p:nvSpPr>
        <p:spPr>
          <a:xfrm>
            <a:off x="3386746" y="2028004"/>
            <a:ext cx="3104909" cy="1731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197D9"/>
                </a:solidFill>
                <a:effectLst/>
                <a:uLnTx/>
                <a:uFillTx/>
                <a:latin typeface="GolosTextWebRegular"/>
                <a:ea typeface="+mn-ea"/>
                <a:cs typeface="+mn-cs"/>
              </a:rPr>
              <a:t>Форма по КНД 1110355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osTextWebRegular"/>
                <a:ea typeface="+mn-ea"/>
                <a:cs typeface="+mn-cs"/>
              </a:rPr>
              <a:t>— уведомление об исчисленных суммах налогов, авансовых платежей по налогам, сборов, страховых взносов.</a:t>
            </a: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losTextWebRegular"/>
                <a:ea typeface="+mn-ea"/>
                <a:cs typeface="+mn-cs"/>
              </a:rPr>
              <a:t>Уведомление предоставляется в налоговый орган по месту учета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losTextWebRegular"/>
                <a:ea typeface="+mn-ea"/>
                <a:cs typeface="+mn-cs"/>
              </a:rPr>
              <a:t>налогоплательщика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losTextWebRegular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buClr>
                <a:srgbClr val="1F497D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lang="ru-RU" sz="1200" b="0" i="0" dirty="0" smtClean="0">
                <a:effectLst/>
                <a:latin typeface="GolosTextWebRegular"/>
              </a:rPr>
              <a:t>Суммы </a:t>
            </a:r>
            <a:r>
              <a:rPr lang="ru-RU" sz="1200" b="0" i="0" dirty="0">
                <a:effectLst/>
                <a:latin typeface="GolosTextWebRegular"/>
              </a:rPr>
              <a:t>в уведомлении отражаются за каждый конкретный период.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olosTextWebRegular"/>
              <a:ea typeface="+mn-ea"/>
              <a:cs typeface="+mn-cs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224CBD49-48ED-A3FB-ED55-8876C943827D}"/>
              </a:ext>
            </a:extLst>
          </p:cNvPr>
          <p:cNvCxnSpPr>
            <a:cxnSpLocks/>
          </p:cNvCxnSpPr>
          <p:nvPr/>
        </p:nvCxnSpPr>
        <p:spPr>
          <a:xfrm>
            <a:off x="3289718" y="3719858"/>
            <a:ext cx="33244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5958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462</Words>
  <Application>Microsoft Office PowerPoint</Application>
  <PresentationFormat>Лист A4 (210x297 мм)</PresentationFormat>
  <Paragraphs>53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Гуцало Кристина Владимировна</cp:lastModifiedBy>
  <cp:revision>42</cp:revision>
  <cp:lastPrinted>2025-06-23T08:16:12Z</cp:lastPrinted>
  <dcterms:created xsi:type="dcterms:W3CDTF">2023-11-01T12:09:22Z</dcterms:created>
  <dcterms:modified xsi:type="dcterms:W3CDTF">2025-06-23T08:16:53Z</dcterms:modified>
</cp:coreProperties>
</file>